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7"/>
  </p:notesMasterIdLst>
  <p:sldIdLst>
    <p:sldId id="256" r:id="rId24"/>
    <p:sldId id="257" r:id="rId25"/>
    <p:sldId id="258" r:id="rId26"/>
    <p:sldId id="259" r:id="rId30"/>
    <p:sldId id="260" r:id="rId32"/>
    <p:sldId id="261" r:id="rId34"/>
    <p:sldId id="262" r:id="rId36"/>
    <p:sldId id="263" r:id="rId37"/>
    <p:sldId id="264" r:id="rId38"/>
    <p:sldId id="265" r:id="rId3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nton" charset="1" panose="00000500000000000000"/>
      <p:regular r:id="rId10"/>
    </p:embeddedFont>
    <p:embeddedFont>
      <p:font typeface="Anton Italics" charset="1" panose="00000500000000000000"/>
      <p:regular r:id="rId11"/>
    </p:embeddedFont>
    <p:embeddedFont>
      <p:font typeface="Open Sans" charset="1" panose="020B0606030504020204"/>
      <p:regular r:id="rId12"/>
    </p:embeddedFont>
    <p:embeddedFont>
      <p:font typeface="Open Sans Bold" charset="1" panose="020B0806030504020204"/>
      <p:regular r:id="rId13"/>
    </p:embeddedFont>
    <p:embeddedFont>
      <p:font typeface="Open Sans Italics" charset="1" panose="020B0606030504020204"/>
      <p:regular r:id="rId14"/>
    </p:embeddedFont>
    <p:embeddedFont>
      <p:font typeface="Open Sans Bold Italics" charset="1" panose="020B0806030504020204"/>
      <p:regular r:id="rId15"/>
    </p:embeddedFont>
    <p:embeddedFont>
      <p:font typeface="Open Sans Extra Bold" charset="1" panose="020B0906030804020204"/>
      <p:regular r:id="rId16"/>
    </p:embeddedFont>
    <p:embeddedFont>
      <p:font typeface="Open Sans Extra Bold Italics" charset="1" panose="020B0906030804020204"/>
      <p:regular r:id="rId17"/>
    </p:embeddedFont>
    <p:embeddedFont>
      <p:font typeface="Gothic A1 Medium" charset="1" panose="00000000000000000000"/>
      <p:regular r:id="rId18"/>
    </p:embeddedFont>
    <p:embeddedFont>
      <p:font typeface="Gothic A1 Medium Bold" charset="1" panose="00000000000000000000"/>
      <p:regular r:id="rId19"/>
    </p:embeddedFont>
    <p:embeddedFont>
      <p:font typeface="Gothic A1 Light" charset="1" panose="00000000000000000000"/>
      <p:regular r:id="rId20"/>
    </p:embeddedFont>
    <p:embeddedFont>
      <p:font typeface="Gothic A1 Light Bold" charset="1" panose="00000000000000000000"/>
      <p:regular r:id="rId21"/>
    </p:embeddedFont>
    <p:embeddedFont>
      <p:font typeface="Gothic A1 Bold" charset="1" panose="00000000000000000000"/>
      <p:regular r:id="rId22"/>
    </p:embeddedFont>
    <p:embeddedFont>
      <p:font typeface="Gothic A1 Bold Bold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notesMasters/notesMaster1.xml" Type="http://schemas.openxmlformats.org/officeDocument/2006/relationships/notesMaster"/><Relationship Id="rId28" Target="theme/theme2.xml" Type="http://schemas.openxmlformats.org/officeDocument/2006/relationships/theme"/><Relationship Id="rId29" Target="notesSlides/notesSlide1.xml" Type="http://schemas.openxmlformats.org/officeDocument/2006/relationships/notesSlide"/><Relationship Id="rId3" Target="viewProps.xml" Type="http://schemas.openxmlformats.org/officeDocument/2006/relationships/viewProps"/><Relationship Id="rId30" Target="slides/slide4.xml" Type="http://schemas.openxmlformats.org/officeDocument/2006/relationships/slide"/><Relationship Id="rId31" Target="notesSlides/notesSlide2.xml" Type="http://schemas.openxmlformats.org/officeDocument/2006/relationships/notesSlide"/><Relationship Id="rId32" Target="slides/slide5.xml" Type="http://schemas.openxmlformats.org/officeDocument/2006/relationships/slide"/><Relationship Id="rId33" Target="notesSlides/notesSlide3.xml" Type="http://schemas.openxmlformats.org/officeDocument/2006/relationships/notesSlide"/><Relationship Id="rId34" Target="slides/slide6.xml" Type="http://schemas.openxmlformats.org/officeDocument/2006/relationships/slide"/><Relationship Id="rId35" Target="notesSlides/notesSlide4.xml" Type="http://schemas.openxmlformats.org/officeDocument/2006/relationships/notes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40" Target="notesSlides/notesSlide5.xml" Type="http://schemas.openxmlformats.org/officeDocument/2006/relationships/notes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194" y="0"/>
            <a:ext cx="18310194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1533884" y="9600588"/>
            <a:ext cx="1375600" cy="137560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9013098"/>
            <a:ext cx="526895" cy="339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07436" y="1053973"/>
            <a:ext cx="6084409" cy="429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pc="43" sz="2199">
                <a:solidFill>
                  <a:srgbClr val="272727"/>
                </a:solidFill>
                <a:latin typeface="Gothic A1 Medium Bold"/>
              </a:rPr>
              <a:t>Design Project 2 | Progress Presentation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07571" y="2042813"/>
            <a:ext cx="8645155" cy="886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272727"/>
                </a:solidFill>
                <a:latin typeface="Open Sans Bold"/>
              </a:rPr>
              <a:t>Systems and Software Lab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87590" y="4642579"/>
            <a:ext cx="12312821" cy="920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sz="5399">
                <a:solidFill>
                  <a:srgbClr val="272727"/>
                </a:solidFill>
                <a:latin typeface="Open Sans Bold"/>
              </a:rPr>
              <a:t>An LMS with Smart Exam Proctoring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8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754022" y="3076893"/>
            <a:ext cx="10779955" cy="406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19"/>
              </a:lnSpc>
            </a:pPr>
            <a:r>
              <a:rPr lang="en-US" sz="6399">
                <a:solidFill>
                  <a:srgbClr val="272727"/>
                </a:solidFill>
                <a:latin typeface="Anton"/>
              </a:rPr>
              <a:t>Thank You for your patience.</a:t>
            </a:r>
          </a:p>
          <a:p>
            <a:pPr algn="ctr">
              <a:lnSpc>
                <a:spcPts val="8319"/>
              </a:lnSpc>
            </a:pPr>
            <a:r>
              <a:rPr lang="en-US" sz="6399">
                <a:solidFill>
                  <a:srgbClr val="272727"/>
                </a:solidFill>
                <a:latin typeface="Arimo"/>
              </a:rPr>
              <a:t>The Floor is now open for Questions </a:t>
            </a:r>
          </a:p>
          <a:p>
            <a:pPr algn="ctr">
              <a:lnSpc>
                <a:spcPts val="741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10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48059" y="1003914"/>
            <a:ext cx="6084409" cy="429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pc="43" sz="2199">
                <a:solidFill>
                  <a:srgbClr val="272727"/>
                </a:solidFill>
                <a:latin typeface="Gothic A1 Medium Bold"/>
              </a:rPr>
              <a:t>Design Project 2 |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194" y="0"/>
            <a:ext cx="18310194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399053" y="1593105"/>
            <a:ext cx="1667238" cy="1667238"/>
          </a:xfrm>
          <a:prstGeom prst="rect">
            <a:avLst/>
          </a:prstGeom>
        </p:spPr>
      </p:pic>
      <p:sp>
        <p:nvSpPr>
          <p:cNvPr name="AutoShape 4" id="4"/>
          <p:cNvSpPr/>
          <p:nvPr/>
        </p:nvSpPr>
        <p:spPr>
          <a:xfrm rot="0">
            <a:off x="10016109" y="9258300"/>
            <a:ext cx="7243191" cy="9525"/>
          </a:xfrm>
          <a:prstGeom prst="rect">
            <a:avLst/>
          </a:prstGeom>
          <a:solidFill>
            <a:srgbClr val="272727"/>
          </a:solid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008498" y="6284615"/>
            <a:ext cx="116148" cy="190018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399053" y="4309881"/>
            <a:ext cx="1667238" cy="1667238"/>
          </a:xfrm>
          <a:prstGeom prst="rect">
            <a:avLst/>
          </a:prstGeom>
        </p:spPr>
      </p:pic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8372475" y="4309881"/>
            <a:ext cx="1472578" cy="1472572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8"/>
              <a:stretch>
                <a:fillRect l="0" r="0" t="0" b="0"/>
              </a:stretch>
            </a:blip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429939" y="6946339"/>
            <a:ext cx="1667238" cy="1667238"/>
          </a:xfrm>
          <a:prstGeom prst="rect">
            <a:avLst/>
          </a:prstGeom>
        </p:spPr>
      </p:pic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8403361" y="6946339"/>
            <a:ext cx="1472578" cy="1472572"/>
            <a:chOff x="0" y="0"/>
            <a:chExt cx="6350000" cy="6349975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9"/>
              <a:stretch>
                <a:fillRect l="-2884" r="-2884" t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09650" y="9060180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02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378174" y="1739121"/>
            <a:ext cx="4752733" cy="1375206"/>
            <a:chOff x="0" y="0"/>
            <a:chExt cx="6336977" cy="1833609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30364" y="-114300"/>
              <a:ext cx="6306613" cy="6361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27"/>
                </a:lnSpc>
              </a:pPr>
              <a:r>
                <a:rPr lang="en-US" sz="2590">
                  <a:solidFill>
                    <a:srgbClr val="272727"/>
                  </a:solidFill>
                  <a:latin typeface="Gothic A1 Bold Bold"/>
                </a:rPr>
                <a:t>Nafiul Quddus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602203"/>
              <a:ext cx="6306613" cy="5713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00"/>
                </a:lnSpc>
              </a:pPr>
              <a:r>
                <a:rPr lang="en-US" sz="2267">
                  <a:solidFill>
                    <a:srgbClr val="272727"/>
                  </a:solidFill>
                  <a:latin typeface="Gothic A1 Light Bold"/>
                </a:rPr>
                <a:t>ID 180042104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253933"/>
              <a:ext cx="6306613" cy="579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64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292148" y="4593590"/>
            <a:ext cx="6522406" cy="1033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20"/>
              </a:lnSpc>
            </a:pPr>
            <a:r>
              <a:rPr lang="en-US" sz="6400">
                <a:solidFill>
                  <a:srgbClr val="272727"/>
                </a:solidFill>
                <a:latin typeface="Anton"/>
              </a:rPr>
              <a:t>Team Members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007436" y="1003914"/>
            <a:ext cx="6084409" cy="429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pc="43" sz="2199">
                <a:solidFill>
                  <a:srgbClr val="272727"/>
                </a:solidFill>
                <a:latin typeface="Gothic A1 Medium Bold"/>
              </a:rPr>
              <a:t>Design Project 2 |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378174" y="4499630"/>
            <a:ext cx="4752733" cy="1375206"/>
            <a:chOff x="0" y="0"/>
            <a:chExt cx="6336977" cy="1833609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30364" y="-114300"/>
              <a:ext cx="6306613" cy="6361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27"/>
                </a:lnSpc>
              </a:pPr>
              <a:r>
                <a:rPr lang="en-US" sz="2590">
                  <a:solidFill>
                    <a:srgbClr val="272727"/>
                  </a:solidFill>
                  <a:latin typeface="Gothic A1 Bold Bold"/>
                </a:rPr>
                <a:t>Mirza Sadaf Shahid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602203"/>
              <a:ext cx="6306613" cy="5713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00"/>
                </a:lnSpc>
              </a:pPr>
              <a:r>
                <a:rPr lang="en-US" sz="2267">
                  <a:solidFill>
                    <a:srgbClr val="272727"/>
                  </a:solidFill>
                  <a:latin typeface="Gothic A1 Light Bold"/>
                </a:rPr>
                <a:t>ID 180042137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1253933"/>
              <a:ext cx="6306613" cy="579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64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0378174" y="7132797"/>
            <a:ext cx="4752733" cy="1381789"/>
            <a:chOff x="0" y="0"/>
            <a:chExt cx="6336977" cy="1842385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30364" y="-114300"/>
              <a:ext cx="6306613" cy="6361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27"/>
                </a:lnSpc>
              </a:pPr>
              <a:r>
                <a:rPr lang="en-US" sz="2590">
                  <a:solidFill>
                    <a:srgbClr val="272727"/>
                  </a:solidFill>
                  <a:latin typeface="Gothic A1 Bold Bold"/>
                </a:rPr>
                <a:t>Muhammad Rafsan Quayes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602203"/>
              <a:ext cx="6306613" cy="5801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00"/>
                </a:lnSpc>
              </a:pPr>
              <a:r>
                <a:rPr lang="en-US" sz="2267">
                  <a:solidFill>
                    <a:srgbClr val="272727"/>
                  </a:solidFill>
                  <a:latin typeface="Gothic A1 Light Bold"/>
                </a:rPr>
                <a:t>ID 180042141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1262710"/>
              <a:ext cx="6306613" cy="579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64"/>
                </a:lnSpc>
              </a:pPr>
            </a:p>
          </p:txBody>
        </p:sp>
      </p:grpSp>
      <p:grpSp>
        <p:nvGrpSpPr>
          <p:cNvPr name="Group 27" id="27"/>
          <p:cNvGrpSpPr>
            <a:grpSpLocks noChangeAspect="true"/>
          </p:cNvGrpSpPr>
          <p:nvPr/>
        </p:nvGrpSpPr>
        <p:grpSpPr>
          <a:xfrm rot="0">
            <a:off x="8429939" y="1593105"/>
            <a:ext cx="1284276" cy="1284270"/>
            <a:chOff x="0" y="0"/>
            <a:chExt cx="6350000" cy="6349975"/>
          </a:xfrm>
        </p:grpSpPr>
        <p:sp>
          <p:nvSpPr>
            <p:cNvPr name="Freeform 28" id="2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10"/>
              <a:stretch>
                <a:fillRect l="-2030" r="-2030" t="0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8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194" y="0"/>
            <a:ext cx="18310194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19175" y="9008423"/>
            <a:ext cx="526895" cy="339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03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46070" y="1541032"/>
            <a:ext cx="14647564" cy="1094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4"/>
              </a:lnSpc>
            </a:pPr>
            <a:r>
              <a:rPr lang="en-US" sz="6396">
                <a:solidFill>
                  <a:srgbClr val="272727"/>
                </a:solidFill>
                <a:latin typeface="Open Sans Extra Bold"/>
              </a:rPr>
              <a:t>Papers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48059" y="1003914"/>
            <a:ext cx="6084409" cy="429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pc="43" sz="2199">
                <a:solidFill>
                  <a:srgbClr val="272727"/>
                </a:solidFill>
                <a:latin typeface="Gothic A1 Medium Bold"/>
              </a:rPr>
              <a:t>Design Project 2 |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560707"/>
            <a:ext cx="6132936" cy="353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99"/>
              </a:lnSpc>
              <a:spcBef>
                <a:spcPct val="0"/>
              </a:spcBef>
            </a:pPr>
            <a:r>
              <a:rPr lang="en-US" sz="2299">
                <a:solidFill>
                  <a:srgbClr val="272727"/>
                </a:solidFill>
                <a:latin typeface="Gothic A1 Bold"/>
              </a:rPr>
              <a:t>Microservices: A Systematic Mapping Study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47634" y="3551182"/>
            <a:ext cx="3835165" cy="339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Light"/>
              </a:rPr>
              <a:t>Claus Pahl and Pooyan Jamshidi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683227" y="3429897"/>
            <a:ext cx="5047207" cy="605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Medium"/>
              </a:rPr>
              <a:t>6th International Conference on Cloud Computing and Services Science, 2016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52379" y="4831080"/>
            <a:ext cx="6884957" cy="668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2"/>
              </a:lnSpc>
              <a:spcBef>
                <a:spcPct val="0"/>
              </a:spcBef>
            </a:pPr>
            <a:r>
              <a:rPr lang="en-US" sz="2342">
                <a:solidFill>
                  <a:srgbClr val="272727"/>
                </a:solidFill>
                <a:latin typeface="Gothic A1 Bold"/>
              </a:rPr>
              <a:t>A Study on the Most Prominent Areas of  Research in Microservices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638548" y="4831080"/>
            <a:ext cx="4453337" cy="605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Light"/>
              </a:rPr>
              <a:t>Shamsul Sahibuddin, Mohammad Sadegh Hamzehloui, Ardavan Ashabi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683227" y="4831080"/>
            <a:ext cx="5047207" cy="605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Medium"/>
              </a:rPr>
              <a:t>International Journal of Machine Learning and Computing, 2019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66511" y="6560204"/>
            <a:ext cx="5489187" cy="33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2"/>
              </a:lnSpc>
              <a:spcBef>
                <a:spcPct val="0"/>
              </a:spcBef>
            </a:pPr>
            <a:r>
              <a:rPr lang="en-US" sz="2172">
                <a:solidFill>
                  <a:srgbClr val="272727"/>
                </a:solidFill>
                <a:latin typeface="Gothic A1 Bold"/>
              </a:rPr>
              <a:t>Microservices in Practice: A Survey Study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300882" y="6289542"/>
            <a:ext cx="5128671" cy="872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2100">
                <a:solidFill>
                  <a:srgbClr val="272727"/>
                </a:solidFill>
                <a:latin typeface="Gothic A1 Light"/>
              </a:rPr>
              <a:t>Markos Viggiato, Ricardo Terra, Henrique Rocha, Marco Tulio Valente, Eduardo</a:t>
            </a:r>
          </a:p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Arimo"/>
              </a:rPr>
              <a:t>Figueiredo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044452" y="6289542"/>
            <a:ext cx="4685982" cy="1139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Medium"/>
              </a:rPr>
              <a:t>VI Workshop on Software Visualization, Evolution and</a:t>
            </a:r>
          </a:p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Medium"/>
              </a:rPr>
              <a:t>Maintenance, São Carlos - Brazil, 2018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272727"/>
                </a:solidFill>
                <a:latin typeface="Gothic A1 Bold Bold"/>
              </a:rPr>
              <a:t>04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48059" y="1003914"/>
            <a:ext cx="2535187" cy="429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pc="43" sz="2199">
                <a:solidFill>
                  <a:srgbClr val="272727"/>
                </a:solidFill>
                <a:latin typeface="Gothic A1 Medium Bold"/>
              </a:rPr>
              <a:t>Design Project 2 |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55595" y="3578840"/>
            <a:ext cx="4864458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99"/>
              </a:lnSpc>
              <a:spcBef>
                <a:spcPct val="0"/>
              </a:spcBef>
            </a:pPr>
            <a:r>
              <a:rPr lang="en-US" sz="2299">
                <a:solidFill>
                  <a:srgbClr val="272727"/>
                </a:solidFill>
                <a:latin typeface="Gothic A1 Bold"/>
              </a:rPr>
              <a:t>MILMS: A Microservices - based Learning Management System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65991" y="3724255"/>
            <a:ext cx="5993309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Medium"/>
              </a:rPr>
              <a:t>IEEE International Conference on Big Data, 2020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682983" y="3590905"/>
            <a:ext cx="4429670" cy="605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Light"/>
              </a:rPr>
              <a:t>Odysseas Tsilingeridis, Alexandros Karakasidis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55595" y="5737256"/>
            <a:ext cx="4864458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99"/>
              </a:lnSpc>
              <a:spcBef>
                <a:spcPct val="0"/>
              </a:spcBef>
            </a:pPr>
            <a:r>
              <a:rPr lang="en-US" sz="2299">
                <a:solidFill>
                  <a:srgbClr val="272727"/>
                </a:solidFill>
                <a:latin typeface="Gothic A1 Bold"/>
              </a:rPr>
              <a:t>Microservice architecture in E-learning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66440" y="5882671"/>
            <a:ext cx="2062758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Light"/>
              </a:rPr>
              <a:t> Ana Milovanović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65991" y="5749321"/>
            <a:ext cx="5993309" cy="605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Medium"/>
              </a:rPr>
              <a:t> The F</a:t>
            </a:r>
            <a:r>
              <a:rPr lang="en-US" sz="2100">
                <a:solidFill>
                  <a:srgbClr val="272727"/>
                </a:solidFill>
                <a:latin typeface="Gothic A1 Medium"/>
              </a:rPr>
              <a:t>ourteenth Advanced International Conference on Telecommunications, AICT 2018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46070" y="1541032"/>
            <a:ext cx="14647564" cy="1094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4"/>
              </a:lnSpc>
            </a:pPr>
            <a:r>
              <a:rPr lang="en-US" sz="6396">
                <a:solidFill>
                  <a:srgbClr val="272727"/>
                </a:solidFill>
                <a:latin typeface="Open Sans Extra Bold"/>
              </a:rPr>
              <a:t>Papers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8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1097" y="0"/>
            <a:ext cx="18310194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5"/>
          <a:srcRect l="2" t="0" r="2" b="0"/>
          <a:stretch>
            <a:fillRect/>
          </a:stretch>
        </p:blipFill>
        <p:spPr>
          <a:xfrm flipH="false" flipV="false" rot="0">
            <a:off x="6721621" y="-47625"/>
            <a:ext cx="11057632" cy="10424055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05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48059" y="1003914"/>
            <a:ext cx="2478248" cy="429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pc="43" sz="2199">
                <a:solidFill>
                  <a:srgbClr val="272727"/>
                </a:solidFill>
                <a:latin typeface="Gothic A1 Medium Bold"/>
              </a:rPr>
              <a:t>Design Project 2 |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6465" y="5590327"/>
            <a:ext cx="4821436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  <a:spcBef>
                <a:spcPct val="0"/>
              </a:spcBef>
            </a:pPr>
            <a:r>
              <a:rPr lang="en-US" sz="5400">
                <a:solidFill>
                  <a:srgbClr val="272727"/>
                </a:solidFill>
                <a:latin typeface="Open Sans"/>
              </a:rPr>
              <a:t>Current Design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7453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2128356" y="3114197"/>
            <a:ext cx="14065278" cy="4532145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06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48059" y="1003914"/>
            <a:ext cx="2497228" cy="429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pc="43" sz="2199">
                <a:solidFill>
                  <a:srgbClr val="272727"/>
                </a:solidFill>
                <a:latin typeface="Gothic A1 Medium Bold"/>
              </a:rPr>
              <a:t>Design Project 2 |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46070" y="1623145"/>
            <a:ext cx="14647564" cy="100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4"/>
              </a:lnSpc>
            </a:pPr>
            <a:r>
              <a:rPr lang="en-US" sz="5796">
                <a:solidFill>
                  <a:srgbClr val="272727"/>
                </a:solidFill>
                <a:latin typeface="Open Sans"/>
              </a:rPr>
              <a:t>Disadvantages / Challenges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16120" y="7850424"/>
            <a:ext cx="7343180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*From "Microservices in Practice: A Survey Study", 2018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7453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5522976" y="6249439"/>
            <a:ext cx="7315200" cy="73152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948059" y="1003914"/>
            <a:ext cx="2478248" cy="429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pc="43" sz="2199">
                <a:solidFill>
                  <a:srgbClr val="272727"/>
                </a:solidFill>
                <a:latin typeface="Gothic A1 Medium Bold"/>
              </a:rPr>
              <a:t>Design Project 2 |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008423"/>
            <a:ext cx="526895" cy="339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07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46070" y="1623145"/>
            <a:ext cx="14647564" cy="100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4"/>
              </a:lnSpc>
            </a:pPr>
            <a:r>
              <a:rPr lang="en-US" sz="5796">
                <a:solidFill>
                  <a:srgbClr val="272727"/>
                </a:solidFill>
                <a:latin typeface="Open Sans"/>
              </a:rPr>
              <a:t>Probable Solutions to the Challenges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48619" y="3256543"/>
            <a:ext cx="5355377" cy="299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99"/>
              </a:lnSpc>
              <a:spcBef>
                <a:spcPct val="0"/>
              </a:spcBef>
            </a:pPr>
            <a:r>
              <a:rPr lang="en-US" sz="2399">
                <a:solidFill>
                  <a:srgbClr val="272727"/>
                </a:solidFill>
                <a:latin typeface="Open Sans Extra Bold Bold"/>
              </a:rPr>
              <a:t>Complex Distributed Transactions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967930" y="3256543"/>
            <a:ext cx="4128086" cy="299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99"/>
              </a:lnSpc>
              <a:spcBef>
                <a:spcPct val="0"/>
              </a:spcBef>
            </a:pPr>
            <a:r>
              <a:rPr lang="en-US" sz="2399">
                <a:solidFill>
                  <a:srgbClr val="272727"/>
                </a:solidFill>
                <a:latin typeface="Open Sans Extra Bold"/>
              </a:rPr>
              <a:t>Testing The Whole System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86956" y="4958209"/>
            <a:ext cx="4078702" cy="339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CQRS +/ Event Sourcing Pattern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28643" y="6266965"/>
            <a:ext cx="4195329" cy="339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De-normalized Central Database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777769" y="5278222"/>
            <a:ext cx="4508410" cy="339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Automate The Performance Testing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245466" y="6777770"/>
            <a:ext cx="3013834" cy="1010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0"/>
              </a:lnSpc>
              <a:spcBef>
                <a:spcPct val="0"/>
              </a:spcBef>
            </a:pPr>
            <a:r>
              <a:rPr lang="en-US" sz="1900">
                <a:solidFill>
                  <a:srgbClr val="272727"/>
                </a:solidFill>
                <a:latin typeface="Gothic A1 Light"/>
              </a:rPr>
              <a:t>*An Architecture to Automate Performance Tests on Microservices, 2016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194" y="98535"/>
            <a:ext cx="18310194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008423"/>
            <a:ext cx="526895" cy="339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08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48059" y="1003914"/>
            <a:ext cx="6084409" cy="429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pc="43" sz="2199">
                <a:solidFill>
                  <a:srgbClr val="272727"/>
                </a:solidFill>
                <a:latin typeface="Gothic A1 Medium Bold"/>
              </a:rPr>
              <a:t>Design Project 2 |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46070" y="1541032"/>
            <a:ext cx="14647564" cy="1094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4"/>
              </a:lnSpc>
            </a:pPr>
            <a:r>
              <a:rPr lang="en-US" sz="6396">
                <a:solidFill>
                  <a:srgbClr val="272727"/>
                </a:solidFill>
                <a:latin typeface="Open Sans"/>
              </a:rPr>
              <a:t>What's Next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22731" y="3465076"/>
            <a:ext cx="15036569" cy="2508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4999"/>
              </a:lnSpc>
              <a:buFont typeface="Arial"/>
              <a:buChar char="•"/>
            </a:pPr>
            <a:r>
              <a:rPr lang="en-US" sz="2499">
                <a:solidFill>
                  <a:srgbClr val="272727"/>
                </a:solidFill>
                <a:latin typeface="Gothic A1 Bold"/>
              </a:rPr>
              <a:t> Command Query Responsibility Segregation Pattern and Event Souring Pattern</a:t>
            </a:r>
          </a:p>
          <a:p>
            <a:pPr marL="539748" indent="-269874" lvl="1">
              <a:lnSpc>
                <a:spcPts val="4999"/>
              </a:lnSpc>
              <a:buFont typeface="Arial"/>
              <a:buChar char="•"/>
            </a:pPr>
            <a:r>
              <a:rPr lang="en-US" sz="2499">
                <a:solidFill>
                  <a:srgbClr val="272727"/>
                </a:solidFill>
                <a:latin typeface="Gothic A1 Bold"/>
              </a:rPr>
              <a:t> Test Automation - Both Functional and Non-Functional</a:t>
            </a:r>
          </a:p>
          <a:p>
            <a:pPr marL="539748" indent="-269874" lvl="1">
              <a:lnSpc>
                <a:spcPts val="4999"/>
              </a:lnSpc>
              <a:buFont typeface="Arial"/>
              <a:buChar char="•"/>
            </a:pPr>
            <a:r>
              <a:rPr lang="en-US" sz="2499">
                <a:solidFill>
                  <a:srgbClr val="272727"/>
                </a:solidFill>
                <a:latin typeface="Gothic A1 Bold"/>
              </a:rPr>
              <a:t> Use Docker to set up a few services.</a:t>
            </a:r>
          </a:p>
          <a:p>
            <a:pPr marL="539748" indent="-269874" lvl="1">
              <a:lnSpc>
                <a:spcPts val="4999"/>
              </a:lnSpc>
              <a:buFont typeface="Arial"/>
              <a:buChar char="•"/>
            </a:pPr>
            <a:r>
              <a:rPr lang="en-US" sz="2499">
                <a:solidFill>
                  <a:srgbClr val="272727"/>
                </a:solidFill>
                <a:latin typeface="Gothic A1 Bold"/>
              </a:rPr>
              <a:t> Y</a:t>
            </a:r>
            <a:r>
              <a:rPr lang="en-US" sz="2499">
                <a:solidFill>
                  <a:srgbClr val="272727"/>
                </a:solidFill>
                <a:latin typeface="Gothic A1 Bold"/>
              </a:rPr>
              <a:t>uxiang-Gao</a:t>
            </a:r>
            <a:r>
              <a:rPr lang="en-US" sz="2499">
                <a:solidFill>
                  <a:srgbClr val="272727"/>
                </a:solidFill>
                <a:latin typeface="Gothic A1 Bold"/>
              </a:rPr>
              <a:t>'s Github Repository for Gaze Tracking Software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194" y="98535"/>
            <a:ext cx="18310194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804495" y="2921023"/>
            <a:ext cx="12656816" cy="222247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2811782" y="6649866"/>
            <a:ext cx="12664437" cy="216084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9008409"/>
            <a:ext cx="526895" cy="33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100">
                <a:solidFill>
                  <a:srgbClr val="272727"/>
                </a:solidFill>
                <a:latin typeface="Gothic A1 Bold"/>
              </a:rPr>
              <a:t>09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48059" y="1003914"/>
            <a:ext cx="6084409" cy="429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pc="43" sz="2199">
                <a:solidFill>
                  <a:srgbClr val="272727"/>
                </a:solidFill>
                <a:latin typeface="Gothic A1 Medium Bold"/>
              </a:rPr>
              <a:t>Design Project 2 |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55595" y="2383179"/>
            <a:ext cx="1464756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272727"/>
                </a:solidFill>
                <a:latin typeface="Open Sans Extra Bold"/>
              </a:rPr>
              <a:t>Resolved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09121" y="6112022"/>
            <a:ext cx="1464756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272727"/>
                </a:solidFill>
                <a:latin typeface="Open Sans Extra Bold"/>
              </a:rPr>
              <a:t>In Progress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55595" y="1142634"/>
            <a:ext cx="14647564" cy="1094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4"/>
              </a:lnSpc>
            </a:pPr>
            <a:r>
              <a:rPr lang="en-US" sz="6396">
                <a:solidFill>
                  <a:srgbClr val="272727"/>
                </a:solidFill>
                <a:latin typeface="Open Sans"/>
              </a:rPr>
              <a:t>Bugzilla Report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DAEx4H6KNv0</dc:identifier>
  <dcterms:modified xsi:type="dcterms:W3CDTF">2011-08-01T06:04:30Z</dcterms:modified>
  <cp:revision>1</cp:revision>
  <dc:title>Design Project II Final Presentation</dc:title>
</cp:coreProperties>
</file>

<file path=docProps/thumbnail.jpeg>
</file>